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2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3676" autoAdjust="0"/>
    <p:restoredTop sz="94660"/>
  </p:normalViewPr>
  <p:slideViewPr>
    <p:cSldViewPr>
      <p:cViewPr varScale="1">
        <p:scale>
          <a:sx n="68" d="100"/>
          <a:sy n="68" d="100"/>
        </p:scale>
        <p:origin x="-12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A3FBE-DE81-4F71-9B58-F979672D6146}" type="datetimeFigureOut">
              <a:rPr lang="en-US" smtClean="0"/>
              <a:pPr/>
              <a:t>9/23/2017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5864A42-C3BD-4C05-8ED8-F53A518F742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A3FBE-DE81-4F71-9B58-F979672D6146}" type="datetimeFigureOut">
              <a:rPr lang="en-US" smtClean="0"/>
              <a:pPr/>
              <a:t>9/23/2017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64A42-C3BD-4C05-8ED8-F53A518F74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65864A42-C3BD-4C05-8ED8-F53A518F742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A3FBE-DE81-4F71-9B58-F979672D6146}" type="datetimeFigureOut">
              <a:rPr lang="en-US" smtClean="0"/>
              <a:pPr/>
              <a:t>9/23/2017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A3FBE-DE81-4F71-9B58-F979672D6146}" type="datetimeFigureOut">
              <a:rPr lang="en-US" smtClean="0"/>
              <a:pPr/>
              <a:t>9/23/2017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65864A42-C3BD-4C05-8ED8-F53A518F742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A3FBE-DE81-4F71-9B58-F979672D6146}" type="datetimeFigureOut">
              <a:rPr lang="en-US" smtClean="0"/>
              <a:pPr/>
              <a:t>9/23/2017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5864A42-C3BD-4C05-8ED8-F53A518F742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1FA3FBE-DE81-4F71-9B58-F979672D6146}" type="datetimeFigureOut">
              <a:rPr lang="en-US" smtClean="0"/>
              <a:pPr/>
              <a:t>9/23/2017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64A42-C3BD-4C05-8ED8-F53A518F742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A3FBE-DE81-4F71-9B58-F979672D6146}" type="datetimeFigureOut">
              <a:rPr lang="en-US" smtClean="0"/>
              <a:pPr/>
              <a:t>9/23/2017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65864A42-C3BD-4C05-8ED8-F53A518F742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A3FBE-DE81-4F71-9B58-F979672D6146}" type="datetimeFigureOut">
              <a:rPr lang="en-US" smtClean="0"/>
              <a:pPr/>
              <a:t>9/23/2017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65864A42-C3BD-4C05-8ED8-F53A518F74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A3FBE-DE81-4F71-9B58-F979672D6146}" type="datetimeFigureOut">
              <a:rPr lang="en-US" smtClean="0"/>
              <a:pPr/>
              <a:t>9/23/2017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5864A42-C3BD-4C05-8ED8-F53A518F74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5864A42-C3BD-4C05-8ED8-F53A518F742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A3FBE-DE81-4F71-9B58-F979672D6146}" type="datetimeFigureOut">
              <a:rPr lang="en-US" smtClean="0"/>
              <a:pPr/>
              <a:t>9/23/2017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65864A42-C3BD-4C05-8ED8-F53A518F742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1FA3FBE-DE81-4F71-9B58-F979672D6146}" type="datetimeFigureOut">
              <a:rPr lang="en-US" smtClean="0"/>
              <a:pPr/>
              <a:t>9/23/2017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1FA3FBE-DE81-4F71-9B58-F979672D6146}" type="datetimeFigureOut">
              <a:rPr lang="en-US" smtClean="0"/>
              <a:pPr/>
              <a:t>9/23/2017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5864A42-C3BD-4C05-8ED8-F53A518F742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>
            <a:noAutofit/>
          </a:bodyPr>
          <a:lstStyle/>
          <a:p>
            <a:r>
              <a:rPr lang="en-US" sz="3200" dirty="0" smtClean="0">
                <a:latin typeface="Calibri" pitchFamily="34" charset="0"/>
              </a:rPr>
              <a:t>by Imran Ahmad</a:t>
            </a:r>
          </a:p>
          <a:p>
            <a:r>
              <a:rPr lang="en-US" sz="3200" dirty="0" smtClean="0">
                <a:latin typeface="Calibri" pitchFamily="34" charset="0"/>
              </a:rPr>
              <a:t>Additional Director, </a:t>
            </a:r>
          </a:p>
          <a:p>
            <a:r>
              <a:rPr lang="en-US" sz="3200" dirty="0" smtClean="0">
                <a:latin typeface="Calibri" pitchFamily="34" charset="0"/>
              </a:rPr>
              <a:t>State Bank of Pakistan</a:t>
            </a:r>
            <a:endParaRPr lang="en-US" sz="3200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Incentives &amp; Schemes offered by State Bank of Pakistan for promotion of SMEs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534400" cy="758952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chemeClr val="accent1"/>
                </a:solidFill>
              </a:rPr>
              <a:t>Refinance and Credit Guarantee Scheme for Women Entrepreneurs in Underserved Areas</a:t>
            </a:r>
            <a:endParaRPr lang="en-US" sz="2800" dirty="0">
              <a:solidFill>
                <a:schemeClr val="accent1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8600" y="1600200"/>
          <a:ext cx="8686800" cy="464763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872906"/>
                <a:gridCol w="5813894"/>
              </a:tblGrid>
              <a:tr h="357344">
                <a:tc>
                  <a:txBody>
                    <a:bodyPr/>
                    <a:lstStyle/>
                    <a:p>
                      <a:pPr algn="l"/>
                      <a:r>
                        <a:rPr lang="en-US" sz="2200" dirty="0">
                          <a:latin typeface="Calibri" pitchFamily="34" charset="0"/>
                        </a:rPr>
                        <a:t>Target market</a:t>
                      </a:r>
                      <a:endParaRPr lang="en-US" sz="2200" dirty="0">
                        <a:solidFill>
                          <a:srgbClr val="333333"/>
                        </a:solidFill>
                        <a:latin typeface="Calibri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200" dirty="0">
                          <a:latin typeface="Calibri" pitchFamily="34" charset="0"/>
                        </a:rPr>
                        <a:t>Women entrepreneurs in underserved areas</a:t>
                      </a:r>
                      <a:endParaRPr lang="en-US" sz="2200" dirty="0">
                        <a:solidFill>
                          <a:srgbClr val="333333"/>
                        </a:solidFill>
                        <a:latin typeface="Calibri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00417">
                <a:tc>
                  <a:txBody>
                    <a:bodyPr/>
                    <a:lstStyle/>
                    <a:p>
                      <a:pPr algn="l"/>
                      <a:r>
                        <a:rPr lang="en-US" sz="2200" dirty="0">
                          <a:latin typeface="Calibri" pitchFamily="34" charset="0"/>
                        </a:rPr>
                        <a:t>Maximum financing amount</a:t>
                      </a:r>
                      <a:endParaRPr lang="en-US" sz="2200" dirty="0">
                        <a:solidFill>
                          <a:srgbClr val="333333"/>
                        </a:solidFill>
                        <a:latin typeface="Calibri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200" dirty="0">
                          <a:latin typeface="Calibri" pitchFamily="34" charset="0"/>
                        </a:rPr>
                        <a:t>Rs 1.5 million</a:t>
                      </a:r>
                      <a:endParaRPr lang="en-US" sz="2200" dirty="0">
                        <a:solidFill>
                          <a:srgbClr val="333333"/>
                        </a:solidFill>
                        <a:latin typeface="Calibri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00417">
                <a:tc>
                  <a:txBody>
                    <a:bodyPr/>
                    <a:lstStyle/>
                    <a:p>
                      <a:pPr algn="l"/>
                      <a:r>
                        <a:rPr lang="en-US" sz="2200" dirty="0">
                          <a:latin typeface="Calibri" pitchFamily="34" charset="0"/>
                        </a:rPr>
                        <a:t>Financing tenor and grace period</a:t>
                      </a:r>
                      <a:endParaRPr lang="en-US" sz="2200" dirty="0">
                        <a:solidFill>
                          <a:srgbClr val="333333"/>
                        </a:solidFill>
                        <a:latin typeface="Calibri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200" dirty="0" smtClean="0">
                          <a:latin typeface="Calibri" pitchFamily="34" charset="0"/>
                        </a:rPr>
                        <a:t>Up to </a:t>
                      </a:r>
                      <a:r>
                        <a:rPr lang="en-US" sz="2200" dirty="0">
                          <a:latin typeface="Calibri" pitchFamily="34" charset="0"/>
                        </a:rPr>
                        <a:t>5 years with grace period of </a:t>
                      </a:r>
                      <a:r>
                        <a:rPr lang="en-US" sz="2200" dirty="0" err="1">
                          <a:latin typeface="Calibri" pitchFamily="34" charset="0"/>
                        </a:rPr>
                        <a:t>upto</a:t>
                      </a:r>
                      <a:r>
                        <a:rPr lang="en-US" sz="2200" dirty="0">
                          <a:latin typeface="Calibri" pitchFamily="34" charset="0"/>
                        </a:rPr>
                        <a:t> 6 months</a:t>
                      </a:r>
                      <a:endParaRPr lang="en-US" sz="2200" dirty="0">
                        <a:solidFill>
                          <a:srgbClr val="333333"/>
                        </a:solidFill>
                        <a:latin typeface="Calibri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57344">
                <a:tc>
                  <a:txBody>
                    <a:bodyPr/>
                    <a:lstStyle/>
                    <a:p>
                      <a:pPr algn="l"/>
                      <a:r>
                        <a:rPr lang="en-US" sz="2200" dirty="0">
                          <a:latin typeface="Calibri" pitchFamily="34" charset="0"/>
                        </a:rPr>
                        <a:t>End user mark-up rate</a:t>
                      </a:r>
                      <a:endParaRPr lang="en-US" sz="2200" dirty="0">
                        <a:solidFill>
                          <a:srgbClr val="333333"/>
                        </a:solidFill>
                        <a:latin typeface="Calibri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200" dirty="0" smtClean="0">
                          <a:latin typeface="Calibri" pitchFamily="34" charset="0"/>
                        </a:rPr>
                        <a:t>Up to </a:t>
                      </a:r>
                      <a:r>
                        <a:rPr lang="en-US" sz="2200" dirty="0">
                          <a:latin typeface="Calibri" pitchFamily="34" charset="0"/>
                        </a:rPr>
                        <a:t>5</a:t>
                      </a:r>
                      <a:r>
                        <a:rPr lang="en-US" sz="2200" dirty="0" smtClean="0">
                          <a:latin typeface="Calibri" pitchFamily="34" charset="0"/>
                        </a:rPr>
                        <a:t>%</a:t>
                      </a:r>
                      <a:endParaRPr lang="en-US" sz="2200" dirty="0">
                        <a:solidFill>
                          <a:srgbClr val="333333"/>
                        </a:solidFill>
                        <a:latin typeface="Calibri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00417">
                <a:tc>
                  <a:txBody>
                    <a:bodyPr/>
                    <a:lstStyle/>
                    <a:p>
                      <a:pPr algn="l"/>
                      <a:r>
                        <a:rPr lang="en-US" sz="2200" dirty="0">
                          <a:latin typeface="Calibri" pitchFamily="34" charset="0"/>
                        </a:rPr>
                        <a:t>Purpose of financing</a:t>
                      </a:r>
                      <a:endParaRPr lang="en-US" sz="2200" dirty="0">
                        <a:solidFill>
                          <a:srgbClr val="333333"/>
                        </a:solidFill>
                        <a:latin typeface="Calibri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200" dirty="0">
                          <a:latin typeface="Calibri" pitchFamily="34" charset="0"/>
                        </a:rPr>
                        <a:t>Setting up of new businesses or expansion of existing ones</a:t>
                      </a:r>
                      <a:endParaRPr lang="en-US" sz="2200" dirty="0">
                        <a:solidFill>
                          <a:srgbClr val="333333"/>
                        </a:solidFill>
                        <a:latin typeface="Calibri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57344">
                <a:tc>
                  <a:txBody>
                    <a:bodyPr/>
                    <a:lstStyle/>
                    <a:p>
                      <a:pPr algn="l"/>
                      <a:r>
                        <a:rPr lang="en-US" sz="2200">
                          <a:latin typeface="Calibri" pitchFamily="34" charset="0"/>
                        </a:rPr>
                        <a:t>Risk coverage</a:t>
                      </a:r>
                      <a:endParaRPr lang="en-US" sz="2200">
                        <a:solidFill>
                          <a:srgbClr val="333333"/>
                        </a:solidFill>
                        <a:latin typeface="Calibri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200" dirty="0" smtClean="0">
                          <a:latin typeface="Calibri" pitchFamily="34" charset="0"/>
                        </a:rPr>
                        <a:t>60</a:t>
                      </a:r>
                      <a:r>
                        <a:rPr lang="en-US" sz="2200" dirty="0">
                          <a:latin typeface="Calibri" pitchFamily="34" charset="0"/>
                        </a:rPr>
                        <a:t>% of outstanding principal</a:t>
                      </a:r>
                      <a:endParaRPr lang="en-US" sz="2200" dirty="0">
                        <a:solidFill>
                          <a:srgbClr val="333333"/>
                        </a:solidFill>
                        <a:latin typeface="Calibri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00417">
                <a:tc>
                  <a:txBody>
                    <a:bodyPr/>
                    <a:lstStyle/>
                    <a:p>
                      <a:pPr algn="l"/>
                      <a:r>
                        <a:rPr lang="en-US" sz="2200" dirty="0">
                          <a:latin typeface="Calibri" pitchFamily="34" charset="0"/>
                        </a:rPr>
                        <a:t>Collateral requirements</a:t>
                      </a:r>
                      <a:endParaRPr lang="en-US" sz="2200" dirty="0">
                        <a:solidFill>
                          <a:srgbClr val="333333"/>
                        </a:solidFill>
                        <a:latin typeface="Calibri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200" dirty="0">
                          <a:latin typeface="Calibri" pitchFamily="34" charset="0"/>
                        </a:rPr>
                        <a:t>Preferably on the basis of personal guarantee of the borrower</a:t>
                      </a:r>
                      <a:endParaRPr lang="en-US" sz="2200" dirty="0">
                        <a:solidFill>
                          <a:srgbClr val="333333"/>
                        </a:solidFill>
                        <a:latin typeface="Calibri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93358">
                <a:tc>
                  <a:txBody>
                    <a:bodyPr/>
                    <a:lstStyle/>
                    <a:p>
                      <a:pPr algn="l"/>
                      <a:r>
                        <a:rPr lang="en-US" sz="2200" dirty="0">
                          <a:latin typeface="Calibri" pitchFamily="34" charset="0"/>
                        </a:rPr>
                        <a:t>Limit allocation</a:t>
                      </a:r>
                      <a:endParaRPr lang="en-US" sz="2200" dirty="0">
                        <a:solidFill>
                          <a:srgbClr val="333333"/>
                        </a:solidFill>
                        <a:latin typeface="Calibri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200" dirty="0" smtClean="0">
                          <a:latin typeface="Calibri" pitchFamily="34" charset="0"/>
                        </a:rPr>
                        <a:t>At least </a:t>
                      </a:r>
                      <a:r>
                        <a:rPr lang="en-US" sz="2200" dirty="0">
                          <a:latin typeface="Calibri" pitchFamily="34" charset="0"/>
                        </a:rPr>
                        <a:t>20% of the allocated limit fixed for lending to women entrepreneurs in </a:t>
                      </a:r>
                      <a:r>
                        <a:rPr lang="en-US" sz="2200" dirty="0" err="1">
                          <a:latin typeface="Calibri" pitchFamily="34" charset="0"/>
                        </a:rPr>
                        <a:t>Balochistan</a:t>
                      </a:r>
                      <a:endParaRPr lang="en-US" sz="2200" dirty="0">
                        <a:solidFill>
                          <a:srgbClr val="333333"/>
                        </a:solidFill>
                        <a:latin typeface="Calibri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895600"/>
            <a:ext cx="8534400" cy="758952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accent1"/>
                </a:solidFill>
                <a:latin typeface="Calibri" pitchFamily="34" charset="0"/>
              </a:rPr>
              <a:t>Thank you</a:t>
            </a:r>
            <a:endParaRPr lang="en-US" sz="3600" dirty="0">
              <a:solidFill>
                <a:schemeClr val="accent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>
            <a:noAutofit/>
          </a:bodyPr>
          <a:lstStyle/>
          <a:p>
            <a:r>
              <a:rPr lang="en-US" sz="3200" dirty="0" smtClean="0">
                <a:latin typeface="Calibri" pitchFamily="34" charset="0"/>
              </a:rPr>
              <a:t>Entrepreneurship</a:t>
            </a:r>
            <a:endParaRPr lang="en-US" sz="3200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Engineers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accent1"/>
                </a:solidFill>
              </a:rPr>
              <a:t>SBP Refinance &amp; Credit Guarantee Schemes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Calibri" pitchFamily="34" charset="0"/>
              </a:rPr>
              <a:t>Prime Minister Youth Business Scheme</a:t>
            </a:r>
            <a:endParaRPr lang="en-US" sz="2800" dirty="0" smtClean="0">
              <a:latin typeface="Calibri" pitchFamily="34" charset="0"/>
            </a:endParaRPr>
          </a:p>
          <a:p>
            <a:r>
              <a:rPr lang="en-US" sz="2800" dirty="0" smtClean="0">
                <a:latin typeface="Calibri" pitchFamily="34" charset="0"/>
              </a:rPr>
              <a:t>Financing Facility for Modernization of SMEs</a:t>
            </a:r>
          </a:p>
          <a:p>
            <a:r>
              <a:rPr lang="en-US" sz="2800" dirty="0" smtClean="0">
                <a:latin typeface="Calibri" pitchFamily="34" charset="0"/>
              </a:rPr>
              <a:t>Financing Scheme for Renewable Energy</a:t>
            </a:r>
          </a:p>
          <a:p>
            <a:r>
              <a:rPr lang="en-US" sz="2800" dirty="0" smtClean="0">
                <a:latin typeface="Calibri" pitchFamily="34" charset="0"/>
              </a:rPr>
              <a:t>Financing Facility for Storage of Agricultural Produce</a:t>
            </a:r>
          </a:p>
          <a:p>
            <a:r>
              <a:rPr lang="en-US" sz="2800" dirty="0" smtClean="0">
                <a:latin typeface="Calibri" pitchFamily="34" charset="0"/>
              </a:rPr>
              <a:t>Credit Guarantee Scheme</a:t>
            </a:r>
          </a:p>
          <a:p>
            <a:r>
              <a:rPr lang="en-US" sz="2800" dirty="0" smtClean="0">
                <a:latin typeface="Calibri" pitchFamily="34" charset="0"/>
              </a:rPr>
              <a:t>Refinance and Credit Guarantee Scheme for Women Entrepreneurs in Underserved Areas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accent1"/>
                </a:solidFill>
              </a:rPr>
              <a:t>PMYBL</a:t>
            </a:r>
            <a:endParaRPr lang="en-US" sz="2800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dirty="0" smtClean="0">
                <a:latin typeface="Calibri" pitchFamily="34" charset="0"/>
              </a:rPr>
              <a:t>Youth</a:t>
            </a:r>
          </a:p>
          <a:p>
            <a:r>
              <a:rPr lang="en-US" sz="2800" dirty="0" smtClean="0">
                <a:latin typeface="Calibri" pitchFamily="34" charset="0"/>
              </a:rPr>
              <a:t>Borrower Rate 6%</a:t>
            </a:r>
          </a:p>
          <a:p>
            <a:r>
              <a:rPr lang="en-US" sz="2800" dirty="0" smtClean="0">
                <a:latin typeface="Calibri" pitchFamily="34" charset="0"/>
              </a:rPr>
              <a:t>Tenure </a:t>
            </a:r>
            <a:r>
              <a:rPr lang="en-US" sz="2800" dirty="0" err="1" smtClean="0">
                <a:latin typeface="Calibri" pitchFamily="34" charset="0"/>
              </a:rPr>
              <a:t>upto</a:t>
            </a:r>
            <a:r>
              <a:rPr lang="en-US" sz="2800" dirty="0" smtClean="0">
                <a:latin typeface="Calibri" pitchFamily="34" charset="0"/>
              </a:rPr>
              <a:t> 8 years</a:t>
            </a:r>
          </a:p>
          <a:p>
            <a:r>
              <a:rPr lang="en-US" sz="2800" dirty="0" smtClean="0">
                <a:latin typeface="Calibri" pitchFamily="34" charset="0"/>
              </a:rPr>
              <a:t>Financing Limit 2 million </a:t>
            </a:r>
            <a:endParaRPr lang="en-US" sz="2800" dirty="0" smtClean="0">
              <a:latin typeface="Calibri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accent1"/>
                </a:solidFill>
              </a:rPr>
              <a:t>Financing Facility for Modernization of SMEs</a:t>
            </a:r>
            <a:endParaRPr lang="en-US" sz="2800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Calibri" pitchFamily="34" charset="0"/>
              </a:rPr>
              <a:t>Long-term facility for SMEs</a:t>
            </a:r>
          </a:p>
          <a:p>
            <a:r>
              <a:rPr lang="en-US" sz="2800" dirty="0" smtClean="0">
                <a:latin typeface="Calibri" pitchFamily="34" charset="0"/>
              </a:rPr>
              <a:t>Objective is to encourage modernization/ up gradation of plant &amp; machinery, and to meet power shortages</a:t>
            </a:r>
          </a:p>
          <a:p>
            <a:r>
              <a:rPr lang="en-US" sz="2800" dirty="0" smtClean="0">
                <a:latin typeface="Calibri" pitchFamily="34" charset="0"/>
              </a:rPr>
              <a:t>Financing is available for local procurement/ imported plant and machinery of existing/ new SMEs </a:t>
            </a:r>
          </a:p>
          <a:p>
            <a:r>
              <a:rPr lang="en-US" sz="2800" dirty="0" smtClean="0">
                <a:latin typeface="Calibri" pitchFamily="34" charset="0"/>
              </a:rPr>
              <a:t>Facility is offered for a period up to 10 years</a:t>
            </a:r>
          </a:p>
          <a:p>
            <a:r>
              <a:rPr lang="en-US" sz="2800" dirty="0" smtClean="0">
                <a:latin typeface="Calibri" pitchFamily="34" charset="0"/>
              </a:rPr>
              <a:t>Mark up rate  is 6%</a:t>
            </a:r>
            <a:endParaRPr lang="en-US" sz="28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accent1"/>
                </a:solidFill>
              </a:rPr>
              <a:t>Financing Scheme for Renewable Energy</a:t>
            </a:r>
            <a:endParaRPr lang="en-US" sz="2800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>
                <a:latin typeface="Calibri" pitchFamily="34" charset="0"/>
              </a:rPr>
              <a:t>To promote renewable energy projects in the country</a:t>
            </a:r>
          </a:p>
          <a:p>
            <a:r>
              <a:rPr lang="en-US" sz="2800" dirty="0" smtClean="0">
                <a:latin typeface="Calibri" pitchFamily="34" charset="0"/>
              </a:rPr>
              <a:t>Financing is available for establishing new Power Projects using renewable energy with a capacity of more than 1 MW and up to 50 MW </a:t>
            </a:r>
          </a:p>
          <a:p>
            <a:r>
              <a:rPr lang="en-US" sz="2800" dirty="0" smtClean="0">
                <a:latin typeface="Calibri" pitchFamily="34" charset="0"/>
              </a:rPr>
              <a:t>Renewable energy sources (wind, hydro, biogas, </a:t>
            </a:r>
            <a:r>
              <a:rPr lang="en-US" sz="2800" dirty="0" err="1" smtClean="0">
                <a:latin typeface="Calibri" pitchFamily="34" charset="0"/>
              </a:rPr>
              <a:t>biofuels</a:t>
            </a:r>
            <a:r>
              <a:rPr lang="en-US" sz="2800" dirty="0" smtClean="0">
                <a:latin typeface="Calibri" pitchFamily="34" charset="0"/>
              </a:rPr>
              <a:t>, </a:t>
            </a:r>
            <a:r>
              <a:rPr lang="en-US" sz="2800" dirty="0" err="1" smtClean="0">
                <a:latin typeface="Calibri" pitchFamily="34" charset="0"/>
              </a:rPr>
              <a:t>bagasse</a:t>
            </a:r>
            <a:r>
              <a:rPr lang="en-US" sz="2800" dirty="0" smtClean="0">
                <a:latin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</a:rPr>
              <a:t>cogneration</a:t>
            </a:r>
            <a:r>
              <a:rPr lang="en-US" sz="2800" dirty="0" smtClean="0">
                <a:latin typeface="Calibri" pitchFamily="34" charset="0"/>
              </a:rPr>
              <a:t>, solar power and geothermal)</a:t>
            </a:r>
          </a:p>
          <a:p>
            <a:r>
              <a:rPr lang="en-US" sz="2800" dirty="0" smtClean="0">
                <a:latin typeface="Calibri" pitchFamily="34" charset="0"/>
              </a:rPr>
              <a:t>Facility is offered for a period up to 12 years (with 2 years grace period)</a:t>
            </a:r>
          </a:p>
          <a:p>
            <a:r>
              <a:rPr lang="en-US" sz="2800" dirty="0" smtClean="0">
                <a:latin typeface="Calibri" pitchFamily="34" charset="0"/>
              </a:rPr>
              <a:t>Mark up rate  is 6%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307848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 sz="3100" dirty="0" smtClean="0">
                <a:solidFill>
                  <a:schemeClr val="accent1"/>
                </a:solidFill>
              </a:rPr>
              <a:t>Financing Facility for Storage of Agricultural Produce</a:t>
            </a:r>
            <a:endParaRPr lang="en-US" sz="3100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>
                <a:latin typeface="Calibri" pitchFamily="34" charset="0"/>
              </a:rPr>
              <a:t>To enhance storage capacity and develop agricultural  produce marketing</a:t>
            </a:r>
          </a:p>
          <a:p>
            <a:r>
              <a:rPr lang="en-US" sz="2800" dirty="0" smtClean="0">
                <a:latin typeface="Calibri" pitchFamily="34" charset="0"/>
              </a:rPr>
              <a:t>Financing is available for local procurement/ import of new plant &amp; machinery/ new generators used in silos/ warehouse / cold storages </a:t>
            </a:r>
          </a:p>
          <a:p>
            <a:r>
              <a:rPr lang="en-US" sz="2800" dirty="0" smtClean="0">
                <a:latin typeface="Calibri" pitchFamily="34" charset="0"/>
              </a:rPr>
              <a:t>Financing of up to Rs 500 million to a single project</a:t>
            </a:r>
          </a:p>
          <a:p>
            <a:r>
              <a:rPr lang="en-US" sz="2800" dirty="0" smtClean="0">
                <a:latin typeface="Calibri" pitchFamily="34" charset="0"/>
              </a:rPr>
              <a:t>Facility is offered for a period of 7 years (with grace period of up to 6 months) </a:t>
            </a:r>
          </a:p>
          <a:p>
            <a:r>
              <a:rPr lang="en-US" sz="2800" dirty="0" smtClean="0">
                <a:latin typeface="Calibri" pitchFamily="34" charset="0"/>
              </a:rPr>
              <a:t>Mark up rate is 6% </a:t>
            </a:r>
            <a:endParaRPr lang="en-US" sz="28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534400" cy="758952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chemeClr val="accent1"/>
                </a:solidFill>
              </a:rPr>
              <a:t>Credit Guarantee Scheme for Small and Rural Enterprises</a:t>
            </a:r>
            <a:endParaRPr lang="en-US" sz="2800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lvl="0"/>
            <a:r>
              <a:rPr lang="en-US" sz="2800" dirty="0" smtClean="0">
                <a:latin typeface="Calibri" pitchFamily="34" charset="0"/>
              </a:rPr>
              <a:t>SBP launched CGS for Small and Rural Enterprises in March 2010 </a:t>
            </a:r>
          </a:p>
          <a:p>
            <a:pPr lvl="0"/>
            <a:r>
              <a:rPr lang="en-US" sz="2800" dirty="0" smtClean="0">
                <a:latin typeface="Calibri" pitchFamily="34" charset="0"/>
              </a:rPr>
              <a:t>Risk coverage of up to 60% against credit losses of PFI’s* lending to small, micro and rural enterprises </a:t>
            </a:r>
          </a:p>
          <a:p>
            <a:pPr lvl="0"/>
            <a:r>
              <a:rPr lang="en-US" sz="2800" dirty="0" smtClean="0">
                <a:latin typeface="Calibri" pitchFamily="34" charset="0"/>
              </a:rPr>
              <a:t>Scheme aims to encourage lending towards fresh and collateral deficient borrowers </a:t>
            </a:r>
          </a:p>
          <a:p>
            <a:pPr lvl="0"/>
            <a:r>
              <a:rPr lang="en-US" sz="2800" dirty="0" smtClean="0">
                <a:latin typeface="Calibri" pitchFamily="34" charset="0"/>
              </a:rPr>
              <a:t>In addition to this, risk coverage of 60% against all loans extended to women borrowers, start-up businesses and small, rural and micro enterprises operating in the under-served areas of the country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90800" y="6019800"/>
            <a:ext cx="632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Calibri" pitchFamily="34" charset="0"/>
              </a:rPr>
              <a:t>* Participating Financial Institutions</a:t>
            </a:r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>
                <a:solidFill>
                  <a:schemeClr val="accent1"/>
                </a:solidFill>
              </a:rPr>
              <a:t>Major Priority Clusters to be targeted under Credit Guarantee Scheme</a:t>
            </a:r>
            <a:endParaRPr lang="en-US" sz="2800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fontAlgn="t"/>
            <a:r>
              <a:rPr lang="en-US" sz="2800" dirty="0" smtClean="0">
                <a:latin typeface="Calibri" pitchFamily="34" charset="0"/>
              </a:rPr>
              <a:t>Surgical instruments</a:t>
            </a:r>
          </a:p>
          <a:p>
            <a:pPr fontAlgn="t"/>
            <a:r>
              <a:rPr lang="en-US" sz="2800" dirty="0" smtClean="0">
                <a:latin typeface="Calibri" pitchFamily="34" charset="0"/>
              </a:rPr>
              <a:t>Sports Goods</a:t>
            </a:r>
          </a:p>
          <a:p>
            <a:pPr fontAlgn="t"/>
            <a:r>
              <a:rPr lang="en-US" sz="2800" dirty="0" smtClean="0">
                <a:latin typeface="Calibri" pitchFamily="34" charset="0"/>
              </a:rPr>
              <a:t>Fans</a:t>
            </a:r>
          </a:p>
          <a:p>
            <a:pPr fontAlgn="t"/>
            <a:r>
              <a:rPr lang="en-US" sz="2800" dirty="0" smtClean="0">
                <a:latin typeface="Calibri" pitchFamily="34" charset="0"/>
              </a:rPr>
              <a:t>Ceramics</a:t>
            </a:r>
          </a:p>
          <a:p>
            <a:pPr fontAlgn="t"/>
            <a:r>
              <a:rPr lang="en-US" sz="2800" dirty="0" smtClean="0">
                <a:latin typeface="Calibri" pitchFamily="34" charset="0"/>
              </a:rPr>
              <a:t>Cutlery</a:t>
            </a:r>
          </a:p>
          <a:p>
            <a:pPr fontAlgn="t"/>
            <a:r>
              <a:rPr lang="en-US" sz="2800" dirty="0" smtClean="0">
                <a:latin typeface="Calibri" pitchFamily="34" charset="0"/>
              </a:rPr>
              <a:t>Fisheries</a:t>
            </a:r>
          </a:p>
          <a:p>
            <a:pPr fontAlgn="t"/>
            <a:r>
              <a:rPr lang="en-US" sz="2800" dirty="0" smtClean="0">
                <a:latin typeface="Calibri" pitchFamily="34" charset="0"/>
              </a:rPr>
              <a:t>Agro Services (Cold Storage Bio Gas etc.)</a:t>
            </a:r>
          </a:p>
          <a:p>
            <a:pPr fontAlgn="t"/>
            <a:r>
              <a:rPr lang="en-US" sz="2800" dirty="0" smtClean="0">
                <a:latin typeface="Calibri" pitchFamily="34" charset="0"/>
              </a:rPr>
              <a:t>Retail Enterprises</a:t>
            </a:r>
          </a:p>
          <a:p>
            <a:pPr fontAlgn="t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375</TotalTime>
  <Words>517</Words>
  <Application>Microsoft Office PowerPoint</Application>
  <PresentationFormat>On-screen Show (4:3)</PresentationFormat>
  <Paragraphs>70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Civic</vt:lpstr>
      <vt:lpstr>Incentives &amp; Schemes offered by State Bank of Pakistan for promotion of SMEs</vt:lpstr>
      <vt:lpstr>Engineers</vt:lpstr>
      <vt:lpstr>SBP Refinance &amp; Credit Guarantee Schemes</vt:lpstr>
      <vt:lpstr>PMYBL</vt:lpstr>
      <vt:lpstr>Financing Facility for Modernization of SMEs</vt:lpstr>
      <vt:lpstr>Financing Scheme for Renewable Energy</vt:lpstr>
      <vt:lpstr>Financing Facility for Storage of Agricultural Produce</vt:lpstr>
      <vt:lpstr>Credit Guarantee Scheme for Small and Rural Enterprises</vt:lpstr>
      <vt:lpstr>Major Priority Clusters to be targeted under Credit Guarantee Scheme</vt:lpstr>
      <vt:lpstr>Refinance and Credit Guarantee Scheme for Women Entrepreneurs in Underserved Areas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Incentives  offered by Government of Pakistan for promotion of SMEs</dc:title>
  <dc:creator>Raheel8848</dc:creator>
  <cp:lastModifiedBy>hp</cp:lastModifiedBy>
  <cp:revision>40</cp:revision>
  <dcterms:created xsi:type="dcterms:W3CDTF">2017-09-14T09:40:24Z</dcterms:created>
  <dcterms:modified xsi:type="dcterms:W3CDTF">2017-09-23T08:25:06Z</dcterms:modified>
</cp:coreProperties>
</file>